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2"/>
  </p:notesMasterIdLst>
  <p:handoutMasterIdLst>
    <p:handoutMasterId r:id="rId43"/>
  </p:handoutMasterIdLst>
  <p:sldIdLst>
    <p:sldId id="256" r:id="rId2"/>
    <p:sldId id="549" r:id="rId3"/>
    <p:sldId id="556" r:id="rId4"/>
    <p:sldId id="555" r:id="rId5"/>
    <p:sldId id="557" r:id="rId6"/>
    <p:sldId id="586" r:id="rId7"/>
    <p:sldId id="487" r:id="rId8"/>
    <p:sldId id="603" r:id="rId9"/>
    <p:sldId id="561" r:id="rId10"/>
    <p:sldId id="562" r:id="rId11"/>
    <p:sldId id="532" r:id="rId12"/>
    <p:sldId id="533" r:id="rId13"/>
    <p:sldId id="534" r:id="rId14"/>
    <p:sldId id="535" r:id="rId15"/>
    <p:sldId id="600" r:id="rId16"/>
    <p:sldId id="548" r:id="rId17"/>
    <p:sldId id="542" r:id="rId18"/>
    <p:sldId id="602" r:id="rId19"/>
    <p:sldId id="588" r:id="rId20"/>
    <p:sldId id="572" r:id="rId21"/>
    <p:sldId id="599" r:id="rId22"/>
    <p:sldId id="587" r:id="rId23"/>
    <p:sldId id="604" r:id="rId24"/>
    <p:sldId id="594" r:id="rId25"/>
    <p:sldId id="605" r:id="rId26"/>
    <p:sldId id="591" r:id="rId27"/>
    <p:sldId id="592" r:id="rId28"/>
    <p:sldId id="593" r:id="rId29"/>
    <p:sldId id="606" r:id="rId30"/>
    <p:sldId id="576" r:id="rId31"/>
    <p:sldId id="607" r:id="rId32"/>
    <p:sldId id="577" r:id="rId33"/>
    <p:sldId id="597" r:id="rId34"/>
    <p:sldId id="610" r:id="rId35"/>
    <p:sldId id="578" r:id="rId36"/>
    <p:sldId id="609" r:id="rId37"/>
    <p:sldId id="598" r:id="rId38"/>
    <p:sldId id="611" r:id="rId39"/>
    <p:sldId id="585" r:id="rId40"/>
    <p:sldId id="608" r:id="rId41"/>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69" autoAdjust="0"/>
    <p:restoredTop sz="95461" autoAdjust="0"/>
  </p:normalViewPr>
  <p:slideViewPr>
    <p:cSldViewPr>
      <p:cViewPr varScale="1">
        <p:scale>
          <a:sx n="84" d="100"/>
          <a:sy n="84" d="100"/>
        </p:scale>
        <p:origin x="9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414277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36</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38</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7</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22</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30</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gif"/><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dirty="0">
              <a:latin typeface="Arial" charset="0"/>
            </a:endParaRPr>
          </a:p>
          <a:p>
            <a:pPr algn="ctr" eaLnBrk="1" hangingPunct="1">
              <a:buFont typeface="Wingdings" charset="0"/>
              <a:buNone/>
            </a:pPr>
            <a:endParaRPr lang="fr-FR" noProof="0" dirty="0" smtClean="0">
              <a:latin typeface="Arial" charset="0"/>
            </a:endParaRPr>
          </a:p>
          <a:p>
            <a:r>
              <a:rPr lang="fr-BE" dirty="0">
                <a:latin typeface="Arial" panose="020B0604020202020204" pitchFamily="34" charset="0"/>
                <a:cs typeface="Arial" panose="020B0604020202020204" pitchFamily="34" charset="0"/>
              </a:rPr>
              <a:t>Assemblage Automatique </a:t>
            </a:r>
            <a:r>
              <a:rPr lang="fr-BE" dirty="0" smtClean="0">
                <a:latin typeface="Arial" panose="020B0604020202020204" pitchFamily="34" charset="0"/>
                <a:cs typeface="Arial" panose="020B0604020202020204" pitchFamily="34" charset="0"/>
              </a:rPr>
              <a:t>de Composants guidé </a:t>
            </a:r>
            <a:r>
              <a:rPr lang="fr-BE" dirty="0">
                <a:latin typeface="Arial" panose="020B0604020202020204" pitchFamily="34" charset="0"/>
                <a:cs typeface="Arial" panose="020B0604020202020204" pitchFamily="34" charset="0"/>
              </a:rPr>
              <a:t>par un </a:t>
            </a:r>
            <a:r>
              <a:rPr lang="fr-BE" dirty="0" smtClean="0">
                <a:latin typeface="Arial" panose="020B0604020202020204" pitchFamily="34" charset="0"/>
                <a:cs typeface="Arial" panose="020B0604020202020204" pitchFamily="34" charset="0"/>
              </a:rPr>
              <a:t>DSML</a:t>
            </a:r>
            <a:endParaRPr lang="en-GB" sz="3200" dirty="0" smtClean="0">
              <a:latin typeface="Arial" panose="020B0604020202020204" pitchFamily="34" charset="0"/>
              <a:cs typeface="Arial" panose="020B0604020202020204" pitchFamily="34" charset="0"/>
            </a:endParaRPr>
          </a:p>
          <a:p>
            <a:pPr algn="ctr" eaLnBrk="1" hangingPunct="1">
              <a:buFont typeface="Wingdings" charset="0"/>
              <a:buNone/>
            </a:pPr>
            <a:endParaRPr lang="en-GB" sz="3200" dirty="0">
              <a:latin typeface="Arial" charset="0"/>
            </a:endParaRPr>
          </a:p>
          <a:p>
            <a:pPr algn="ctr" eaLnBrk="1" hangingPunct="1">
              <a:buFont typeface="Wingdings" charset="0"/>
              <a:buNone/>
            </a:pPr>
            <a:endParaRPr lang="en-GB" sz="1800" dirty="0" smtClean="0">
              <a:latin typeface="Arial" charset="0"/>
            </a:endParaRPr>
          </a:p>
          <a:p>
            <a:pPr algn="ctr" eaLnBrk="1" hangingPunct="1">
              <a:buFont typeface="Wingdings" charset="0"/>
              <a:buNone/>
            </a:pPr>
            <a:endParaRPr lang="en-GB" sz="1800" dirty="0">
              <a:latin typeface="Arial" charset="0"/>
            </a:endParaRPr>
          </a:p>
          <a:p>
            <a:pPr algn="ctr" eaLnBrk="1" hangingPunct="1">
              <a:buFont typeface="Wingdings" charset="0"/>
              <a:buNone/>
            </a:pPr>
            <a:r>
              <a:rPr lang="en-GB" sz="1800" dirty="0" err="1" smtClean="0">
                <a:latin typeface="Arial" charset="0"/>
              </a:rPr>
              <a:t>Abdelmounaim</a:t>
            </a:r>
            <a:r>
              <a:rPr lang="en-GB" sz="1800" dirty="0" smtClean="0">
                <a:latin typeface="Arial" charset="0"/>
              </a:rPr>
              <a:t> DEBIECHE</a:t>
            </a:r>
          </a:p>
          <a:p>
            <a:pPr algn="ctr" eaLnBrk="1" hangingPunct="1">
              <a:buFont typeface="Wingdings" charset="0"/>
              <a:buNone/>
            </a:pPr>
            <a:r>
              <a:rPr lang="en-GB" sz="1800" noProof="0" dirty="0" smtClean="0">
                <a:latin typeface="Arial" charset="0"/>
              </a:rPr>
              <a:t>09 </a:t>
            </a:r>
            <a:r>
              <a:rPr lang="en-GB" sz="1800" noProof="0" dirty="0" err="1" smtClean="0">
                <a:latin typeface="Arial" charset="0"/>
              </a:rPr>
              <a:t>Septembre</a:t>
            </a:r>
            <a:r>
              <a:rPr lang="en-GB" sz="1800" noProof="0" dirty="0" smtClean="0">
                <a:latin typeface="Arial" charset="0"/>
              </a:rPr>
              <a:t> 2016 </a:t>
            </a:r>
          </a:p>
          <a:p>
            <a:pPr algn="ctr" eaLnBrk="1" hangingPunct="1">
              <a:buFont typeface="Wingdings" charset="0"/>
              <a:buNone/>
            </a:pPr>
            <a:r>
              <a:rPr lang="en-GB" sz="1800" dirty="0" smtClean="0">
                <a:latin typeface="Arial" charset="0"/>
              </a:rPr>
              <a:t>Université de Namur</a:t>
            </a:r>
            <a:endParaRPr lang="en-GB"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Internet Des </a:t>
            </a:r>
            <a:r>
              <a:rPr lang="fr-BE" dirty="0" smtClean="0"/>
              <a:t>Objets : Object  </a:t>
            </a:r>
            <a:r>
              <a:rPr lang="fr-BE" dirty="0"/>
              <a:t/>
            </a:r>
            <a:br>
              <a:rPr lang="fr-BE" dirty="0"/>
            </a:b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Service Management</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Application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4" name="ZoneTexte 13"/>
          <p:cNvSpPr txBox="1"/>
          <p:nvPr/>
        </p:nvSpPr>
        <p:spPr>
          <a:xfrm>
            <a:off x="5317672" y="6107948"/>
            <a:ext cx="1440160" cy="400110"/>
          </a:xfrm>
          <a:prstGeom prst="rect">
            <a:avLst/>
          </a:prstGeom>
          <a:noFill/>
        </p:spPr>
        <p:txBody>
          <a:bodyPr wrap="square" rtlCol="0">
            <a:spAutoFit/>
          </a:bodyPr>
          <a:lstStyle/>
          <a:p>
            <a:r>
              <a:rPr lang="fr-BE" dirty="0" smtClean="0"/>
              <a:t>référence</a:t>
            </a:r>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Business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IoT</a:t>
            </a:r>
            <a:r>
              <a:rPr lang="en-GB" dirty="0" smtClean="0"/>
              <a:t> Layers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en-GB" dirty="0" err="1" smtClean="0"/>
              <a:t>Exemple</a:t>
            </a:r>
            <a:endParaRPr lang="fr-FR"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Projet</a:t>
            </a:r>
            <a:r>
              <a:rPr lang="en-GB" dirty="0" smtClean="0"/>
              <a:t> de GERAS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3707904" y="2110605"/>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37" name="Flèche droite 36"/>
          <p:cNvSpPr/>
          <p:nvPr/>
        </p:nvSpPr>
        <p:spPr>
          <a:xfrm rot="10800000">
            <a:off x="2411760" y="2230019"/>
            <a:ext cx="1080120" cy="3348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3" name="Titre 2"/>
          <p:cNvSpPr>
            <a:spLocks noGrp="1"/>
          </p:cNvSpPr>
          <p:nvPr>
            <p:ph type="title"/>
          </p:nvPr>
        </p:nvSpPr>
        <p:spPr/>
        <p:txBody>
          <a:bodyPr/>
          <a:lstStyle/>
          <a:p>
            <a:r>
              <a:rPr lang="fr-BE" dirty="0" smtClean="0"/>
              <a:t>PROBLEMATIQUES EN </a:t>
            </a:r>
            <a:r>
              <a:rPr lang="fr-BE" dirty="0" err="1" smtClean="0"/>
              <a:t>IoT</a:t>
            </a:r>
            <a:endParaRPr lang="fr-BE"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Complexité</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Vieillissement</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4896544" cy="35478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Déploiement</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7526788" y="5897556"/>
            <a:ext cx="1440160" cy="400110"/>
          </a:xfrm>
          <a:prstGeom prst="rect">
            <a:avLst/>
          </a:prstGeom>
          <a:noFill/>
        </p:spPr>
        <p:txBody>
          <a:bodyPr wrap="square" rtlCol="0">
            <a:spAutoFit/>
          </a:bodyPr>
          <a:lstStyle/>
          <a:p>
            <a:r>
              <a:rPr lang="fr-BE" dirty="0" smtClean="0"/>
              <a:t>référence</a:t>
            </a:r>
            <a:endParaRPr lang="fr-BE" dirty="0"/>
          </a:p>
        </p:txBody>
      </p:sp>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Déploiement</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Adapter au contexte</a:t>
            </a:r>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3" name="Titre 2"/>
          <p:cNvSpPr>
            <a:spLocks noGrp="1"/>
          </p:cNvSpPr>
          <p:nvPr>
            <p:ph type="title"/>
          </p:nvPr>
        </p:nvSpPr>
        <p:spPr/>
        <p:txBody>
          <a:bodyPr/>
          <a:lstStyle/>
          <a:p>
            <a:r>
              <a:rPr lang="fr-BE" dirty="0" smtClean="0"/>
              <a:t>PROPOSITION</a:t>
            </a:r>
            <a:endParaRPr lang="fr-BE"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BE" dirty="0" smtClean="0"/>
              <a:t>Architecture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Titre 2"/>
          <p:cNvSpPr>
            <a:spLocks noGrp="1"/>
          </p:cNvSpPr>
          <p:nvPr>
            <p:ph type="title"/>
          </p:nvPr>
        </p:nvSpPr>
        <p:spPr/>
        <p:txBody>
          <a:bodyPr/>
          <a:lstStyle/>
          <a:p>
            <a:r>
              <a:rPr lang="fr-BE" dirty="0" smtClean="0"/>
              <a:t>Scénario de Téléphone</a:t>
            </a:r>
            <a:endParaRPr lang="fr-BE"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BE" dirty="0" smtClean="0"/>
              <a:t>DSL : Déclarer des objets</a:t>
            </a:r>
            <a:endParaRPr lang="fr-FR"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BE" sz="3600" dirty="0" smtClean="0"/>
              <a:t>DSL : Relier des objets</a:t>
            </a:r>
            <a:endParaRPr lang="fr-BE" sz="3600" dirty="0"/>
          </a:p>
        </p:txBody>
      </p:sp>
      <p:sp>
        <p:nvSpPr>
          <p:cNvPr id="3" name="Espace réservé du contenu 2"/>
          <p:cNvSpPr>
            <a:spLocks noGrp="1"/>
          </p:cNvSpPr>
          <p:nvPr>
            <p:ph idx="1"/>
          </p:nvPr>
        </p:nvSpPr>
        <p:spPr>
          <a:xfrm>
            <a:off x="266565" y="1988840"/>
            <a:ext cx="3153307" cy="4176464"/>
          </a:xfrm>
        </p:spPr>
        <p:txBody>
          <a:bodyPr/>
          <a:lstStyle/>
          <a:p>
            <a:r>
              <a:rPr lang="fr-FR" sz="1050" b="1" dirty="0">
                <a:solidFill>
                  <a:schemeClr val="tx1"/>
                </a:solidFill>
                <a:latin typeface="Courier New" panose="02070309020205020404" pitchFamily="49" charset="0"/>
                <a:cs typeface="Courier New" panose="02070309020205020404" pitchFamily="49" charset="0"/>
              </a:rPr>
              <a:t>configuration</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MyHome</a:t>
            </a:r>
            <a:r>
              <a:rPr lang="fr-FR" sz="1050" b="1" dirty="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gw</a:t>
            </a:r>
            <a:r>
              <a:rPr lang="fr-FR" sz="1050" dirty="0">
                <a:solidFill>
                  <a:schemeClr val="tx1"/>
                </a:solidFill>
                <a:latin typeface="Courier New" panose="02070309020205020404" pitchFamily="49" charset="0"/>
                <a:cs typeface="Courier New" panose="02070309020205020404" pitchFamily="49" charset="0"/>
              </a:rPr>
              <a:t> : Central</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entranceBulb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bathroomBulb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kitchenBulb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roomBulb</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ipPhone</a:t>
            </a:r>
            <a:r>
              <a:rPr lang="fr-FR" sz="1050" dirty="0">
                <a:solidFill>
                  <a:schemeClr val="tx1"/>
                </a:solidFill>
                <a:latin typeface="Courier New" panose="02070309020205020404" pitchFamily="49" charset="0"/>
                <a:cs typeface="Courier New" panose="02070309020205020404" pitchFamily="49" charset="0"/>
              </a:rPr>
              <a:t>      : Phone</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AlertDB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a:t>
            </a:r>
          </a:p>
          <a:p>
            <a:endParaRPr lang="fr-FR" sz="1050" dirty="0" smtClean="0">
              <a:solidFill>
                <a:schemeClr val="tx1"/>
              </a:solidFill>
              <a:latin typeface="Courier New" panose="02070309020205020404" pitchFamily="49" charset="0"/>
              <a:cs typeface="Courier New" panose="02070309020205020404" pitchFamily="49" charset="0"/>
            </a:endParaRPr>
          </a:p>
          <a:p>
            <a:r>
              <a:rPr lang="fr-FR" sz="1050" b="1" dirty="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Timer</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entranceBulb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bathroomBulb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kitchenBulb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 </a:t>
            </a:r>
            <a:r>
              <a:rPr lang="en-US" sz="1050" dirty="0" err="1">
                <a:solidFill>
                  <a:schemeClr val="tx1"/>
                </a:solidFill>
                <a:latin typeface="Courier New" panose="02070309020205020404" pitchFamily="49" charset="0"/>
                <a:cs typeface="Courier New" panose="02070309020205020404" pitchFamily="49" charset="0"/>
              </a:rPr>
              <a:t>ipPhone</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fr-FR" sz="1050" b="1" dirty="0">
                <a:solidFill>
                  <a:schemeClr val="tx1"/>
                </a:solidFill>
                <a:latin typeface="Courier New" panose="02070309020205020404" pitchFamily="49" charset="0"/>
                <a:cs typeface="Courier New" panose="02070309020205020404" pitchFamily="49" charset="0"/>
              </a:rPr>
              <a:t>}</a:t>
            </a:r>
            <a:endParaRPr lang="fr-BE" sz="1050" b="1"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BE" dirty="0" smtClean="0"/>
              <a:t>DSL : Définir des comportements</a:t>
            </a:r>
            <a:endParaRPr lang="fr-BE" sz="4400" dirty="0"/>
          </a:p>
        </p:txBody>
      </p:sp>
      <p:sp>
        <p:nvSpPr>
          <p:cNvPr id="3" name="Espace réservé du contenu 2"/>
          <p:cNvSpPr>
            <a:spLocks noGrp="1"/>
          </p:cNvSpPr>
          <p:nvPr>
            <p:ph idx="1"/>
          </p:nvPr>
        </p:nvSpPr>
        <p:spPr>
          <a:xfrm>
            <a:off x="251520" y="1340768"/>
            <a:ext cx="3744416" cy="5105592"/>
          </a:xfrm>
        </p:spPr>
        <p:txBody>
          <a:bodyPr/>
          <a:lstStyle/>
          <a:p>
            <a:r>
              <a:rPr lang="fr-BE" sz="1050" dirty="0"/>
              <a:t> </a:t>
            </a:r>
            <a:endParaRPr lang="fr-FR" sz="1050" b="1" dirty="0" smtClean="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WaitBeforeBlink</a:t>
            </a:r>
            <a:r>
              <a:rPr lang="fr-FR" sz="1050" dirty="0" smtClean="0">
                <a:solidFill>
                  <a:schemeClr val="tx1"/>
                </a:solidFill>
                <a:latin typeface="Courier New" panose="02070309020205020404" pitchFamily="49" charset="0"/>
                <a:cs typeface="Courier New" panose="02070309020205020404" pitchFamily="49" charset="0"/>
              </a:rPr>
              <a:t> :</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ipPhone.ring</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timer.set</a:t>
            </a:r>
            <a:r>
              <a:rPr lang="fr-FR" sz="1050" dirty="0">
                <a:solidFill>
                  <a:schemeClr val="tx1"/>
                </a:solidFill>
                <a:latin typeface="Courier New" panose="02070309020205020404" pitchFamily="49" charset="0"/>
                <a:cs typeface="Courier New" panose="02070309020205020404" pitchFamily="49" charset="0"/>
              </a:rPr>
              <a:t>(10</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BlinkAndWait</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a:t>
            </a:r>
            <a:r>
              <a:rPr lang="fr-FR" sz="1050" dirty="0" err="1">
                <a:solidFill>
                  <a:schemeClr val="tx1"/>
                </a:solidFill>
                <a:latin typeface="Courier New" panose="02070309020205020404" pitchFamily="49" charset="0"/>
                <a:cs typeface="Courier New" panose="02070309020205020404" pitchFamily="49" charset="0"/>
              </a:rPr>
              <a:t>timer.timeout</a:t>
            </a:r>
            <a:r>
              <a:rPr lang="fr-FR" sz="1050" dirty="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LightBulb.blink</a:t>
            </a:r>
            <a:r>
              <a:rPr lang="fr-FR" sz="1050" dirty="0">
                <a:solidFill>
                  <a:schemeClr val="tx1"/>
                </a:solidFill>
                <a:latin typeface="Courier New" panose="02070309020205020404" pitchFamily="49" charset="0"/>
                <a:cs typeface="Courier New" panose="02070309020205020404" pitchFamily="49" charset="0"/>
              </a:rPr>
              <a:t>() </a:t>
            </a:r>
            <a:endParaRPr lang="fr-FR" sz="1050" dirty="0" smtClean="0">
              <a:solidFill>
                <a:schemeClr val="tx1"/>
              </a:solidFill>
              <a:latin typeface="Courier New" panose="02070309020205020404" pitchFamily="49" charset="0"/>
              <a:cs typeface="Courier New" panose="02070309020205020404" pitchFamily="49" charset="0"/>
            </a:endParaRP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(120))</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PickedUpQuick</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ipPhone.pickedUp</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LightBulb.off</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rule</a:t>
            </a:r>
            <a:r>
              <a:rPr lang="fr-FR" sz="1050" b="1"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NotPickedUpAfterBlinking</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db.declareIncident</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predefinedAlert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bodydetector.detect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(60)</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endParaRPr lang="fr-BE" sz="1050" dirty="0">
              <a:solidFill>
                <a:schemeClr val="tx1"/>
              </a:solidFill>
              <a:latin typeface="Courier New" panose="02070309020205020404" pitchFamily="49" charset="0"/>
              <a:cs typeface="Courier New" panose="02070309020205020404" pitchFamily="49" charset="0"/>
            </a:endParaRPr>
          </a:p>
          <a:p>
            <a:endParaRPr lang="fr-BE" sz="105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sp>
        <p:nvSpPr>
          <p:cNvPr id="3" name="Titre 2"/>
          <p:cNvSpPr>
            <a:spLocks noGrp="1"/>
          </p:cNvSpPr>
          <p:nvPr>
            <p:ph type="title"/>
          </p:nvPr>
        </p:nvSpPr>
        <p:spPr/>
        <p:txBody>
          <a:bodyPr/>
          <a:lstStyle/>
          <a:p>
            <a:r>
              <a:rPr lang="fr-BE" dirty="0" smtClean="0"/>
              <a:t>SOLUTIONS EXISTANTES</a:t>
            </a:r>
            <a:endParaRPr lang="fr-BE"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BE" sz="3600" dirty="0"/>
              <a:t>Démographie des personnes vieillissantes</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ThingML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1015663"/>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à C, Java et JavaScript.</a:t>
            </a:r>
          </a:p>
          <a:p>
            <a:endParaRPr lang="fr-BE" dirty="0"/>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5949280"/>
            <a:ext cx="3249412" cy="400110"/>
          </a:xfrm>
          <a:prstGeom prst="rect">
            <a:avLst/>
          </a:prstGeom>
          <a:noFill/>
        </p:spPr>
        <p:txBody>
          <a:bodyPr wrap="square" rtlCol="0">
            <a:spAutoFit/>
          </a:bodyPr>
          <a:lstStyle/>
          <a:p>
            <a:r>
              <a:rPr lang="fr-BE" dirty="0"/>
              <a:t>www. http://thingml.org/</a:t>
            </a:r>
            <a:endParaRPr lang="fr-BE" dirty="0"/>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
        <p:nvSpPr>
          <p:cNvPr id="3" name="Titre 2"/>
          <p:cNvSpPr>
            <a:spLocks noGrp="1"/>
          </p:cNvSpPr>
          <p:nvPr>
            <p:ph type="title"/>
          </p:nvPr>
        </p:nvSpPr>
        <p:spPr/>
        <p:txBody>
          <a:bodyPr/>
          <a:lstStyle/>
          <a:p>
            <a:r>
              <a:rPr lang="fr-BE" dirty="0" smtClean="0"/>
              <a:t>Comparaison</a:t>
            </a:r>
            <a:endParaRPr lang="fr-BE" dirty="0"/>
          </a:p>
        </p:txBody>
      </p:sp>
      <p:sp>
        <p:nvSpPr>
          <p:cNvPr id="4" name="Espace réservé du contenu 3"/>
          <p:cNvSpPr>
            <a:spLocks noGrp="1"/>
          </p:cNvSpPr>
          <p:nvPr>
            <p:ph idx="1"/>
          </p:nvPr>
        </p:nvSpPr>
        <p:spPr/>
        <p:txBody>
          <a:bodyPr/>
          <a:lstStyle/>
          <a:p>
            <a:pPr marL="514350" indent="-514350">
              <a:buFont typeface="+mj-lt"/>
              <a:buAutoNum type="arabicPeriod"/>
            </a:pPr>
            <a:r>
              <a:rPr lang="fr-BE" dirty="0" smtClean="0">
                <a:solidFill>
                  <a:schemeClr val="tx1"/>
                </a:solidFill>
              </a:rPr>
              <a:t>Donne un moyen de représenter des </a:t>
            </a:r>
            <a:r>
              <a:rPr lang="fr-BE" dirty="0" smtClean="0">
                <a:solidFill>
                  <a:schemeClr val="tx1"/>
                </a:solidFill>
              </a:rPr>
              <a:t>objets.</a:t>
            </a:r>
            <a:endParaRPr lang="fr-BE" dirty="0" smtClean="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Génère du code pour des plateformes spécifiques, qu’il faut étendre si on en veut de </a:t>
            </a:r>
            <a:r>
              <a:rPr lang="fr-BE" dirty="0" smtClean="0">
                <a:solidFill>
                  <a:schemeClr val="tx1"/>
                </a:solidFill>
              </a:rPr>
              <a:t>nouvelles.</a:t>
            </a:r>
            <a:endParaRPr lang="fr-BE" dirty="0" smtClean="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Ne gère pas de contexte</a:t>
            </a:r>
            <a:br>
              <a:rPr lang="fr-BE" dirty="0" smtClean="0">
                <a:solidFill>
                  <a:schemeClr val="tx1"/>
                </a:solidFill>
              </a:rPr>
            </a:br>
            <a:r>
              <a:rPr lang="fr-BE" dirty="0" smtClean="0">
                <a:solidFill>
                  <a:schemeClr val="tx1"/>
                </a:solidFill>
              </a:rPr>
              <a:t>(ou alors, de manière intégrée dans le comportement)</a:t>
            </a: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b="0" dirty="0" err="1"/>
              <a:t>SmartThings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7020272" y="5517232"/>
            <a:ext cx="1728192" cy="707886"/>
          </a:xfrm>
          <a:prstGeom prst="rect">
            <a:avLst/>
          </a:prstGeom>
          <a:noFill/>
        </p:spPr>
        <p:txBody>
          <a:bodyPr wrap="square" rtlCol="0">
            <a:spAutoFit/>
          </a:bodyPr>
          <a:lstStyle/>
          <a:p>
            <a:r>
              <a:rPr lang="fr-BE" dirty="0"/>
              <a:t>www. thingml.org</a:t>
            </a:r>
            <a:endParaRPr lang="fr-BE" dirty="0"/>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SmartThing</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03" y="1700808"/>
            <a:ext cx="7106253" cy="4104456"/>
          </a:xfrm>
          <a:prstGeom prst="rect">
            <a:avLst/>
          </a:prstGeom>
        </p:spPr>
      </p:pic>
      <p:sp>
        <p:nvSpPr>
          <p:cNvPr id="7" name="ZoneTexte 6"/>
          <p:cNvSpPr txBox="1"/>
          <p:nvPr/>
        </p:nvSpPr>
        <p:spPr>
          <a:xfrm>
            <a:off x="7727400" y="5805264"/>
            <a:ext cx="1728192" cy="707886"/>
          </a:xfrm>
          <a:prstGeom prst="rect">
            <a:avLst/>
          </a:prstGeom>
          <a:noFill/>
        </p:spPr>
        <p:txBody>
          <a:bodyPr wrap="square" rtlCol="0">
            <a:spAutoFit/>
          </a:bodyPr>
          <a:lstStyle/>
          <a:p>
            <a:r>
              <a:rPr lang="fr-BE" dirty="0"/>
              <a:t>www. thingml.org</a:t>
            </a:r>
            <a:endParaRPr lang="fr-BE" dirty="0"/>
          </a:p>
        </p:txBody>
      </p:sp>
    </p:spTree>
    <p:extLst>
      <p:ext uri="{BB962C8B-B14F-4D97-AF65-F5344CB8AC3E}">
        <p14:creationId xmlns:p14="http://schemas.microsoft.com/office/powerpoint/2010/main" val="2141146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Comparaison</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BE" dirty="0" smtClean="0">
                <a:solidFill>
                  <a:schemeClr val="tx1"/>
                </a:solidFill>
              </a:rPr>
              <a:t>Donne un moyen de représenter des </a:t>
            </a:r>
            <a:r>
              <a:rPr lang="fr-BE" dirty="0" smtClean="0">
                <a:solidFill>
                  <a:schemeClr val="tx1"/>
                </a:solidFill>
              </a:rPr>
              <a:t>objets( réellement où avec un simulateur).</a:t>
            </a:r>
          </a:p>
          <a:p>
            <a:pPr marL="514350" indent="-514350">
              <a:buFont typeface="+mj-lt"/>
              <a:buAutoNum type="arabicPeriod"/>
            </a:pPr>
            <a:endParaRPr lang="fr-BE" dirty="0">
              <a:solidFill>
                <a:schemeClr val="tx1"/>
              </a:solidFill>
            </a:endParaRPr>
          </a:p>
          <a:p>
            <a:pPr marL="514350" indent="-514350">
              <a:buFont typeface="+mj-lt"/>
              <a:buAutoNum type="arabicPeriod"/>
            </a:pPr>
            <a:endParaRPr lang="fr-BE" dirty="0" smtClean="0">
              <a:solidFill>
                <a:schemeClr val="tx1"/>
              </a:solidFill>
            </a:endParaRPr>
          </a:p>
          <a:p>
            <a:pPr marL="514350" indent="-514350">
              <a:buFont typeface="+mj-lt"/>
              <a:buAutoNum type="arabicPeriod"/>
            </a:pPr>
            <a:r>
              <a:rPr lang="fr-BE" dirty="0" smtClean="0">
                <a:solidFill>
                  <a:schemeClr val="tx1"/>
                </a:solidFill>
              </a:rPr>
              <a:t>Dédié au produit </a:t>
            </a:r>
            <a:r>
              <a:rPr lang="fr-BE" dirty="0">
                <a:solidFill>
                  <a:schemeClr val="tx1"/>
                </a:solidFill>
              </a:rPr>
              <a:t>S</a:t>
            </a:r>
            <a:r>
              <a:rPr lang="fr-BE" dirty="0" smtClean="0">
                <a:solidFill>
                  <a:schemeClr val="tx1"/>
                </a:solidFill>
              </a:rPr>
              <a:t>amsung d’une manière générale.</a:t>
            </a:r>
            <a:endParaRPr lang="fr-BE" dirty="0" smtClean="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Ne gère pas de </a:t>
            </a:r>
            <a:r>
              <a:rPr lang="fr-BE" dirty="0" smtClean="0">
                <a:solidFill>
                  <a:schemeClr val="tx1"/>
                </a:solidFill>
              </a:rPr>
              <a:t>contexte.</a:t>
            </a:r>
            <a:r>
              <a:rPr lang="fr-BE" dirty="0" smtClean="0">
                <a:solidFill>
                  <a:schemeClr val="tx1"/>
                </a:solidFill>
              </a:rPr>
              <a:t/>
            </a:r>
            <a:br>
              <a:rPr lang="fr-BE" dirty="0" smtClean="0">
                <a:solidFill>
                  <a:schemeClr val="tx1"/>
                </a:solidFill>
              </a:rPr>
            </a:br>
            <a:endParaRPr lang="fr-BE"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HBMS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smtClean="0"/>
              <a:t>HBMS - Human Behavior Monitoring and Support </a:t>
            </a:r>
            <a:r>
              <a:rPr lang="fr-BE" smtClean="0"/>
              <a:t>est un projet de recherche qui vise à fournir aux personnes âgées un </a:t>
            </a:r>
            <a:r>
              <a:rPr lang="fr-BE" b="1" smtClean="0"/>
              <a:t>aide mémoire </a:t>
            </a:r>
            <a:r>
              <a:rPr lang="fr-BE" smtClean="0"/>
              <a:t>pour conserver leur autonomie le plus longtemps possible.</a:t>
            </a:r>
          </a:p>
          <a:p>
            <a:endParaRPr lang="en-US" smtClean="0"/>
          </a:p>
          <a:p>
            <a:r>
              <a:rPr lang="en-US" smtClean="0"/>
              <a:t>-</a:t>
            </a:r>
            <a:r>
              <a:rPr lang="fr-BE" smtClean="0"/>
              <a:t>Surveiller une personne exerçant des activités.</a:t>
            </a:r>
            <a:endParaRPr lang="en-US" smtClean="0"/>
          </a:p>
          <a:p>
            <a:endParaRPr lang="en-US" smtClean="0"/>
          </a:p>
          <a:p>
            <a:r>
              <a:rPr lang="en-US" smtClean="0"/>
              <a:t>-</a:t>
            </a:r>
            <a:r>
              <a:rPr lang="fr-BE" smtClean="0"/>
              <a:t>Abstraire, agréger et  intégrer le comportement observé dans un modèle cognitif humain individuel</a:t>
            </a:r>
            <a:r>
              <a:rPr lang="en-US" smtClean="0"/>
              <a:t>.</a:t>
            </a:r>
          </a:p>
          <a:p>
            <a:endParaRPr lang="en-US" smtClean="0"/>
          </a:p>
          <a:p>
            <a:r>
              <a:rPr lang="en-US" smtClean="0"/>
              <a:t>-</a:t>
            </a:r>
            <a:r>
              <a:rPr lang="fr-BE" smtClean="0"/>
              <a:t>Aider la personne en cas de besoin la récupération des connaissances à partir du modèle cognitif humain (HCM)</a:t>
            </a:r>
            <a:r>
              <a:rPr lang="en-US"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endParaRPr lang="fr-BE" dirty="0"/>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Behavior</a:t>
            </a:r>
            <a:r>
              <a:rPr lang="fr-BE" dirty="0" smtClean="0"/>
              <a:t> Unit Goal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
        <p:nvSpPr>
          <p:cNvPr id="5" name="Espace réservé du contenu 4"/>
          <p:cNvSpPr txBox="1">
            <a:spLocks noGrp="1"/>
          </p:cNvSpPr>
          <p:nvPr>
            <p:ph idx="1"/>
          </p:nvPr>
        </p:nvSpPr>
        <p:spPr>
          <a:xfrm>
            <a:off x="457200" y="1412776"/>
            <a:ext cx="8435280" cy="4745915"/>
          </a:xfrm>
          <a:prstGeom prst="rect">
            <a:avLst/>
          </a:prstGeom>
          <a:noFill/>
        </p:spPr>
        <p:txBody>
          <a:bodyPr wrap="square" rtlCol="0">
            <a:spAutoFit/>
          </a:bodyPr>
          <a:lstStyle/>
          <a:p>
            <a:r>
              <a:rPr lang="fr-BE" dirty="0" smtClean="0">
                <a:solidFill>
                  <a:schemeClr val="tx1"/>
                </a:solidFill>
              </a:rPr>
              <a:t>-    L'unité </a:t>
            </a:r>
            <a:r>
              <a:rPr lang="fr-BE" dirty="0">
                <a:solidFill>
                  <a:schemeClr val="tx1"/>
                </a:solidFill>
              </a:rPr>
              <a:t>de </a:t>
            </a:r>
            <a:r>
              <a:rPr lang="fr-BE" dirty="0" smtClean="0">
                <a:solidFill>
                  <a:schemeClr val="tx1"/>
                </a:solidFill>
              </a:rPr>
              <a:t>comportement est </a:t>
            </a:r>
            <a:r>
              <a:rPr lang="fr-BE" dirty="0">
                <a:solidFill>
                  <a:schemeClr val="tx1"/>
                </a:solidFill>
              </a:rPr>
              <a:t>Le concept clé de HCM-L </a:t>
            </a:r>
            <a:r>
              <a:rPr lang="fr-BE" dirty="0" smtClean="0">
                <a:solidFill>
                  <a:schemeClr val="tx1"/>
                </a:solidFill>
              </a:rPr>
              <a:t>.</a:t>
            </a:r>
            <a:endParaRPr lang="en-US" dirty="0" smtClean="0">
              <a:solidFill>
                <a:schemeClr val="tx1"/>
              </a:solidFill>
            </a:endParaRPr>
          </a:p>
          <a:p>
            <a:pPr marL="457200" indent="-457200">
              <a:buFontTx/>
              <a:buChar char="-"/>
            </a:pPr>
            <a:r>
              <a:rPr lang="fr-BE" dirty="0">
                <a:solidFill>
                  <a:schemeClr val="tx1"/>
                </a:solidFill>
              </a:rPr>
              <a:t>E</a:t>
            </a:r>
            <a:r>
              <a:rPr lang="fr-BE" dirty="0" smtClean="0">
                <a:solidFill>
                  <a:schemeClr val="tx1"/>
                </a:solidFill>
              </a:rPr>
              <a:t>lle </a:t>
            </a:r>
            <a:r>
              <a:rPr lang="fr-BE" dirty="0">
                <a:solidFill>
                  <a:schemeClr val="tx1"/>
                </a:solidFill>
              </a:rPr>
              <a:t>correspond à </a:t>
            </a:r>
            <a:r>
              <a:rPr lang="fr-BE" dirty="0" smtClean="0">
                <a:solidFill>
                  <a:schemeClr val="tx1"/>
                </a:solidFill>
              </a:rPr>
              <a:t>un </a:t>
            </a:r>
            <a:r>
              <a:rPr lang="fr-BE" dirty="0">
                <a:solidFill>
                  <a:schemeClr val="tx1"/>
                </a:solidFill>
              </a:rPr>
              <a:t>"cas d'utilisation" dans les affaires de modélisation de processus</a:t>
            </a:r>
            <a:r>
              <a:rPr lang="fr-BE" dirty="0" smtClean="0">
                <a:solidFill>
                  <a:schemeClr val="tx1"/>
                </a:solidFill>
              </a:rPr>
              <a:t> défini</a:t>
            </a:r>
            <a:r>
              <a:rPr lang="en-US" dirty="0" smtClean="0">
                <a:solidFill>
                  <a:schemeClr val="tx1"/>
                </a:solidFill>
              </a:rPr>
              <a:t>.</a:t>
            </a:r>
          </a:p>
          <a:p>
            <a:pPr marL="457200" indent="-457200">
              <a:buFontTx/>
              <a:buChar char="-"/>
            </a:pPr>
            <a:r>
              <a:rPr lang="fr-BE" dirty="0" smtClean="0">
                <a:solidFill>
                  <a:schemeClr val="tx1"/>
                </a:solidFill>
              </a:rPr>
              <a:t>Un cas d’utilisation  est composé d’un </a:t>
            </a:r>
            <a:r>
              <a:rPr lang="fr-BE" dirty="0">
                <a:solidFill>
                  <a:schemeClr val="tx1"/>
                </a:solidFill>
              </a:rPr>
              <a:t>ensemble d'opérations qui mènent ensemble pour atteindre un but dans la vie quotidienne </a:t>
            </a:r>
            <a:r>
              <a:rPr lang="fr-BE" dirty="0" smtClean="0">
                <a:solidFill>
                  <a:schemeClr val="tx1"/>
                </a:solidFill>
              </a:rPr>
              <a:t>.</a:t>
            </a:r>
          </a:p>
          <a:p>
            <a:pPr marL="457200" indent="-457200">
              <a:buFontTx/>
              <a:buChar char="-"/>
            </a:pPr>
            <a:r>
              <a:rPr lang="fr-BE" dirty="0">
                <a:solidFill>
                  <a:schemeClr val="tx1"/>
                </a:solidFill>
              </a:rPr>
              <a:t>U</a:t>
            </a:r>
            <a:r>
              <a:rPr lang="fr-BE" dirty="0" smtClean="0">
                <a:solidFill>
                  <a:schemeClr val="tx1"/>
                </a:solidFill>
              </a:rPr>
              <a:t>ne </a:t>
            </a:r>
            <a:r>
              <a:rPr lang="fr-BE" dirty="0">
                <a:solidFill>
                  <a:schemeClr val="tx1"/>
                </a:solidFill>
              </a:rPr>
              <a:t>opération peut dépendre d'une </a:t>
            </a:r>
            <a:r>
              <a:rPr lang="fr-BE" dirty="0" err="1" smtClean="0">
                <a:solidFill>
                  <a:schemeClr val="tx1"/>
                </a:solidFill>
              </a:rPr>
              <a:t>pré-condition</a:t>
            </a:r>
            <a:endParaRPr lang="fr-BE" dirty="0" smtClean="0">
              <a:solidFill>
                <a:schemeClr val="tx1"/>
              </a:solidFill>
            </a:endParaRPr>
          </a:p>
          <a:p>
            <a:r>
              <a:rPr lang="fr-BE" dirty="0" smtClean="0">
                <a:solidFill>
                  <a:schemeClr val="tx1"/>
                </a:solidFill>
              </a:rPr>
              <a:t>      et l'exécution d'une opération peut fixer un </a:t>
            </a:r>
          </a:p>
          <a:p>
            <a:r>
              <a:rPr lang="fr-BE" dirty="0">
                <a:solidFill>
                  <a:schemeClr val="tx1"/>
                </a:solidFill>
              </a:rPr>
              <a:t> </a:t>
            </a:r>
            <a:r>
              <a:rPr lang="fr-BE" dirty="0" smtClean="0">
                <a:solidFill>
                  <a:schemeClr val="tx1"/>
                </a:solidFill>
              </a:rPr>
              <a:t>     post-condition</a:t>
            </a:r>
            <a:r>
              <a:rPr lang="en-US" dirty="0" smtClean="0">
                <a:solidFill>
                  <a:schemeClr val="tx1"/>
                </a:solidFill>
              </a:rPr>
              <a:t> .</a:t>
            </a:r>
          </a:p>
          <a:p>
            <a:endParaRPr lang="fr-BE"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HBMS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772816"/>
            <a:ext cx="7128792" cy="3816424"/>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sp>
        <p:nvSpPr>
          <p:cNvPr id="7" name="ZoneTexte 6"/>
          <p:cNvSpPr txBox="1"/>
          <p:nvPr/>
        </p:nvSpPr>
        <p:spPr>
          <a:xfrm>
            <a:off x="5681806" y="5917809"/>
            <a:ext cx="3466728" cy="400110"/>
          </a:xfrm>
          <a:prstGeom prst="rect">
            <a:avLst/>
          </a:prstGeom>
          <a:noFill/>
        </p:spPr>
        <p:txBody>
          <a:bodyPr wrap="square" rtlCol="0">
            <a:spAutoFit/>
          </a:bodyPr>
          <a:lstStyle/>
          <a:p>
            <a:r>
              <a:rPr lang="fr-BE" dirty="0"/>
              <a:t>https://hbms-ainf.aau.at/en/</a:t>
            </a:r>
            <a:endParaRPr lang="fr-BE" dirty="0"/>
          </a:p>
        </p:txBody>
      </p:sp>
    </p:spTree>
    <p:extLst>
      <p:ext uri="{BB962C8B-B14F-4D97-AF65-F5344CB8AC3E}">
        <p14:creationId xmlns:p14="http://schemas.microsoft.com/office/powerpoint/2010/main" val="3198483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Comparaison</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BE" dirty="0" smtClean="0">
                <a:solidFill>
                  <a:schemeClr val="tx1"/>
                </a:solidFill>
              </a:rPr>
              <a:t>Permet de la gestion du </a:t>
            </a:r>
            <a:r>
              <a:rPr lang="fr-BE" dirty="0" err="1" smtClean="0">
                <a:solidFill>
                  <a:schemeClr val="tx1"/>
                </a:solidFill>
              </a:rPr>
              <a:t>context</a:t>
            </a:r>
            <a:r>
              <a:rPr lang="fr-BE" dirty="0" smtClean="0">
                <a:solidFill>
                  <a:schemeClr val="tx1"/>
                </a:solidFill>
              </a:rPr>
              <a:t>.</a:t>
            </a:r>
            <a:endParaRPr lang="fr-BE" dirty="0" smtClean="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Ne </a:t>
            </a:r>
            <a:r>
              <a:rPr lang="fr-BE" dirty="0">
                <a:solidFill>
                  <a:schemeClr val="tx1"/>
                </a:solidFill>
              </a:rPr>
              <a:t>t</a:t>
            </a:r>
            <a:r>
              <a:rPr lang="fr-BE" dirty="0" smtClean="0">
                <a:solidFill>
                  <a:schemeClr val="tx1"/>
                </a:solidFill>
              </a:rPr>
              <a:t>raite pas le </a:t>
            </a:r>
            <a:r>
              <a:rPr lang="fr-BE" dirty="0">
                <a:solidFill>
                  <a:schemeClr val="tx1"/>
                </a:solidFill>
              </a:rPr>
              <a:t>problème d'hétérogénéité </a:t>
            </a:r>
            <a:r>
              <a:rPr lang="fr-BE" dirty="0" smtClean="0">
                <a:solidFill>
                  <a:schemeClr val="tx1"/>
                </a:solidFill>
              </a:rPr>
              <a:t>des technologies existantes.</a:t>
            </a:r>
            <a:endParaRPr lang="fr-BE" dirty="0" smtClean="0">
              <a:solidFill>
                <a:schemeClr val="tx1"/>
              </a:solidFill>
            </a:endParaRPr>
          </a:p>
        </p:txBody>
      </p:sp>
    </p:spTree>
    <p:extLst>
      <p:ext uri="{BB962C8B-B14F-4D97-AF65-F5344CB8AC3E}">
        <p14:creationId xmlns:p14="http://schemas.microsoft.com/office/powerpoint/2010/main" val="2536920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Conclusion</a:t>
            </a:r>
            <a:endParaRPr lang="fr-BE" dirty="0"/>
          </a:p>
        </p:txBody>
      </p:sp>
      <p:sp>
        <p:nvSpPr>
          <p:cNvPr id="3" name="Espace réservé du contenu 2"/>
          <p:cNvSpPr>
            <a:spLocks noGrp="1"/>
          </p:cNvSpPr>
          <p:nvPr>
            <p:ph idx="1"/>
          </p:nvPr>
        </p:nvSpPr>
        <p:spPr>
          <a:xfrm>
            <a:off x="457200" y="1388282"/>
            <a:ext cx="7139136" cy="5058078"/>
          </a:xfrm>
        </p:spPr>
        <p:txBody>
          <a:bodyPr/>
          <a:lstStyle/>
          <a:p>
            <a:pPr marL="457200" indent="-457200">
              <a:buFont typeface="Arial" panose="020B0604020202020204" pitchFamily="34" charset="0"/>
              <a:buChar char="•"/>
            </a:pPr>
            <a:r>
              <a:rPr lang="fr-BE" sz="2800" dirty="0" smtClean="0">
                <a:solidFill>
                  <a:schemeClr val="tx1"/>
                </a:solidFill>
                <a:latin typeface="+mn-lt"/>
              </a:rPr>
              <a:t>Couches IOT</a:t>
            </a:r>
          </a:p>
          <a:p>
            <a:pPr marL="640800" lvl="1" indent="-457200">
              <a:buFont typeface="Wingdings" panose="05000000000000000000" pitchFamily="2" charset="2"/>
              <a:buChar char="§"/>
            </a:pPr>
            <a:r>
              <a:rPr lang="fr-BE" sz="2800" dirty="0">
                <a:solidFill>
                  <a:schemeClr val="tx1"/>
                </a:solidFill>
                <a:latin typeface="+mn-lt"/>
              </a:rPr>
              <a:t>Protocoles </a:t>
            </a:r>
            <a:r>
              <a:rPr lang="fr-BE" sz="2800" dirty="0" smtClean="0">
                <a:solidFill>
                  <a:schemeClr val="tx1"/>
                </a:solidFill>
                <a:latin typeface="+mn-lt"/>
              </a:rPr>
              <a:t>d’application.</a:t>
            </a:r>
          </a:p>
          <a:p>
            <a:pPr marL="640800" lvl="1" indent="-457200">
              <a:buFont typeface="Wingdings" panose="05000000000000000000" pitchFamily="2" charset="2"/>
              <a:buChar char="§"/>
            </a:pPr>
            <a:endParaRPr lang="fr-BE" sz="2800" dirty="0">
              <a:solidFill>
                <a:schemeClr val="tx1"/>
              </a:solidFill>
              <a:latin typeface="+mn-lt"/>
            </a:endParaRPr>
          </a:p>
          <a:p>
            <a:pPr marL="457200" indent="-457200">
              <a:buFont typeface="Arial" panose="020B0604020202020204" pitchFamily="34" charset="0"/>
              <a:buChar char="•"/>
            </a:pPr>
            <a:r>
              <a:rPr lang="fr-BE" sz="2800" dirty="0" smtClean="0">
                <a:solidFill>
                  <a:schemeClr val="tx1"/>
                </a:solidFill>
                <a:latin typeface="+mn-lt"/>
              </a:rPr>
              <a:t>DSL</a:t>
            </a:r>
          </a:p>
          <a:p>
            <a:pPr marL="526500" lvl="1" indent="-342900">
              <a:buFont typeface="Wingdings" panose="05000000000000000000" pitchFamily="2" charset="2"/>
              <a:buChar char="§"/>
            </a:pPr>
            <a:r>
              <a:rPr lang="fr-BE" sz="2800" dirty="0" smtClean="0">
                <a:solidFill>
                  <a:schemeClr val="tx1"/>
                </a:solidFill>
                <a:latin typeface="+mn-lt"/>
              </a:rPr>
              <a:t>Configuration </a:t>
            </a:r>
          </a:p>
          <a:p>
            <a:pPr marL="526500" lvl="1" indent="-342900">
              <a:buFont typeface="Wingdings" panose="05000000000000000000" pitchFamily="2" charset="2"/>
              <a:buChar char="§"/>
            </a:pPr>
            <a:r>
              <a:rPr lang="fr-BE" sz="2800" dirty="0" err="1" smtClean="0">
                <a:solidFill>
                  <a:schemeClr val="tx1"/>
                </a:solidFill>
                <a:latin typeface="+mn-lt"/>
              </a:rPr>
              <a:t>Busnisse</a:t>
            </a:r>
            <a:r>
              <a:rPr lang="fr-BE" sz="2800" dirty="0" smtClean="0">
                <a:solidFill>
                  <a:schemeClr val="tx1"/>
                </a:solidFill>
                <a:latin typeface="+mn-lt"/>
              </a:rPr>
              <a:t> </a:t>
            </a:r>
            <a:r>
              <a:rPr lang="fr-BE" sz="2800" dirty="0" err="1" smtClean="0">
                <a:solidFill>
                  <a:schemeClr val="tx1"/>
                </a:solidFill>
                <a:latin typeface="+mn-lt"/>
              </a:rPr>
              <a:t>Rules</a:t>
            </a:r>
            <a:endParaRPr lang="fr-BE" sz="2800" dirty="0" smtClean="0">
              <a:solidFill>
                <a:schemeClr val="tx1"/>
              </a:solidFill>
              <a:latin typeface="+mn-lt"/>
            </a:endParaRPr>
          </a:p>
          <a:p>
            <a:pPr marL="526500" lvl="1" indent="-342900">
              <a:buFont typeface="Wingdings" panose="05000000000000000000" pitchFamily="2" charset="2"/>
              <a:buChar char="§"/>
            </a:pPr>
            <a:endParaRPr lang="fr-BE" sz="2800" dirty="0" smtClean="0">
              <a:solidFill>
                <a:schemeClr val="tx1"/>
              </a:solidFill>
              <a:latin typeface="+mn-lt"/>
            </a:endParaRPr>
          </a:p>
          <a:p>
            <a:pPr marL="457200" indent="-457200">
              <a:buFont typeface="Arial" panose="020B0604020202020204" pitchFamily="34" charset="0"/>
              <a:buChar char="•"/>
            </a:pPr>
            <a:r>
              <a:rPr lang="fr-BE" sz="2800" dirty="0" smtClean="0">
                <a:solidFill>
                  <a:schemeClr val="tx1"/>
                </a:solidFill>
                <a:latin typeface="+mn-lt"/>
              </a:rPr>
              <a:t>Solution existantes</a:t>
            </a:r>
          </a:p>
          <a:p>
            <a:pPr marL="640800" lvl="1" indent="-457200">
              <a:buFont typeface="Wingdings" panose="05000000000000000000" pitchFamily="2" charset="2"/>
              <a:buChar char="§"/>
            </a:pPr>
            <a:r>
              <a:rPr lang="fr-BE" sz="2800" dirty="0" err="1" smtClean="0">
                <a:solidFill>
                  <a:schemeClr val="tx1"/>
                </a:solidFill>
                <a:latin typeface="+mn-lt"/>
              </a:rPr>
              <a:t>ThingML</a:t>
            </a:r>
            <a:r>
              <a:rPr lang="fr-BE" sz="2800" dirty="0" smtClean="0">
                <a:solidFill>
                  <a:schemeClr val="tx1"/>
                </a:solidFill>
                <a:latin typeface="+mn-lt"/>
              </a:rPr>
              <a:t>, </a:t>
            </a:r>
            <a:r>
              <a:rPr lang="fr-BE" sz="2800" dirty="0" err="1" smtClean="0">
                <a:solidFill>
                  <a:schemeClr val="tx1"/>
                </a:solidFill>
                <a:latin typeface="+mn-lt"/>
              </a:rPr>
              <a:t>SmartThing</a:t>
            </a:r>
            <a:r>
              <a:rPr lang="fr-BE" sz="2800" dirty="0" smtClean="0">
                <a:solidFill>
                  <a:schemeClr val="tx1"/>
                </a:solidFill>
                <a:latin typeface="+mn-lt"/>
              </a:rPr>
              <a:t>, HBMS. </a:t>
            </a:r>
            <a:endParaRPr lang="fr-BE" sz="2800" dirty="0" smtClean="0">
              <a:solidFill>
                <a:schemeClr val="tx1"/>
              </a:solidFill>
              <a:latin typeface="+mn-lt"/>
            </a:endParaRPr>
          </a:p>
          <a:p>
            <a:pPr lvl="1"/>
            <a:endParaRPr lang="fr-BE" sz="2800" dirty="0">
              <a:latin typeface="+mn-lt"/>
            </a:endParaRPr>
          </a:p>
          <a:p>
            <a:pPr lvl="1"/>
            <a:endParaRPr lang="fr-BE" sz="2800" dirty="0" smtClean="0">
              <a:latin typeface="+mn-lt"/>
            </a:endParaRPr>
          </a:p>
          <a:p>
            <a:pPr lvl="1"/>
            <a:endParaRPr lang="fr-BE" sz="2800" dirty="0" smtClean="0">
              <a:latin typeface="+mn-lt"/>
            </a:endParaRPr>
          </a:p>
          <a:p>
            <a:pPr marL="526500" lvl="1" indent="-342900">
              <a:buFont typeface="Wingdings" panose="05000000000000000000" pitchFamily="2" charset="2"/>
              <a:buChar char="§"/>
            </a:pPr>
            <a:endParaRPr lang="fr-BE" dirty="0" smtClean="0"/>
          </a:p>
          <a:p>
            <a:pPr lvl="1"/>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spTree>
    <p:extLst>
      <p:ext uri="{BB962C8B-B14F-4D97-AF65-F5344CB8AC3E}">
        <p14:creationId xmlns:p14="http://schemas.microsoft.com/office/powerpoint/2010/main" val="877360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BE" sz="3600" dirty="0"/>
              <a:t>D</a:t>
            </a:r>
            <a:r>
              <a:rPr lang="fr-BE" sz="3600" dirty="0" smtClean="0"/>
              <a:t>éfis sociétaux</a:t>
            </a:r>
            <a:endParaRPr lang="fr-BE" sz="36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Futur </a:t>
            </a:r>
            <a:r>
              <a:rPr lang="fr-BE" dirty="0" err="1" smtClean="0"/>
              <a:t>work</a:t>
            </a:r>
            <a:endParaRPr lang="fr-BE" dirty="0"/>
          </a:p>
        </p:txBody>
      </p:sp>
      <p:sp>
        <p:nvSpPr>
          <p:cNvPr id="3" name="Espace réservé du contenu 2"/>
          <p:cNvSpPr>
            <a:spLocks noGrp="1"/>
          </p:cNvSpPr>
          <p:nvPr>
            <p:ph idx="1"/>
          </p:nvPr>
        </p:nvSpPr>
        <p:spPr>
          <a:xfrm>
            <a:off x="457200" y="1388282"/>
            <a:ext cx="6203032" cy="5058078"/>
          </a:xfrm>
        </p:spPr>
        <p:txBody>
          <a:bodyPr/>
          <a:lstStyle/>
          <a:p>
            <a:pPr marL="640800" lvl="1" indent="-457200">
              <a:buFont typeface="+mj-lt"/>
              <a:buAutoNum type="arabicPeriod"/>
            </a:pPr>
            <a:r>
              <a:rPr lang="fr-BE" dirty="0" smtClean="0"/>
              <a:t> </a:t>
            </a:r>
            <a:r>
              <a:rPr lang="fr-BE" sz="2800" dirty="0" smtClean="0">
                <a:latin typeface="+mn-lt"/>
              </a:rPr>
              <a:t>Enrichir le </a:t>
            </a:r>
            <a:r>
              <a:rPr lang="fr-BE" sz="2800" dirty="0" smtClean="0">
                <a:latin typeface="+mn-lt"/>
              </a:rPr>
              <a:t>DSL.</a:t>
            </a:r>
            <a:endParaRPr lang="fr-BE" sz="2800" dirty="0" smtClean="0">
              <a:latin typeface="+mn-lt"/>
            </a:endParaRPr>
          </a:p>
          <a:p>
            <a:pPr marL="640800" lvl="1" indent="-457200">
              <a:buFont typeface="+mj-lt"/>
              <a:buAutoNum type="arabicPeriod"/>
            </a:pPr>
            <a:endParaRPr lang="fr-BE" sz="2800" dirty="0">
              <a:latin typeface="+mn-lt"/>
            </a:endParaRPr>
          </a:p>
          <a:p>
            <a:pPr marL="640800" lvl="1" indent="-457200">
              <a:buFont typeface="+mj-lt"/>
              <a:buAutoNum type="arabicPeriod"/>
            </a:pPr>
            <a:endParaRPr lang="fr-BE" sz="2800" dirty="0" smtClean="0">
              <a:latin typeface="+mn-lt"/>
            </a:endParaRPr>
          </a:p>
          <a:p>
            <a:pPr marL="640800" lvl="1" indent="-457200">
              <a:buFont typeface="+mj-lt"/>
              <a:buAutoNum type="arabicPeriod"/>
            </a:pPr>
            <a:r>
              <a:rPr lang="fr-BE" sz="2800" dirty="0">
                <a:latin typeface="+mn-lt"/>
              </a:rPr>
              <a:t> </a:t>
            </a:r>
            <a:r>
              <a:rPr lang="fr-BE" sz="2800" dirty="0">
                <a:latin typeface="+mn-lt"/>
              </a:rPr>
              <a:t>D</a:t>
            </a:r>
            <a:r>
              <a:rPr lang="fr-BE" sz="2800" dirty="0" smtClean="0">
                <a:latin typeface="+mn-lt"/>
              </a:rPr>
              <a:t>évelopper </a:t>
            </a:r>
            <a:r>
              <a:rPr lang="fr-BE" sz="2800" dirty="0" smtClean="0">
                <a:latin typeface="+mn-lt"/>
              </a:rPr>
              <a:t>le middleware/</a:t>
            </a:r>
            <a:r>
              <a:rPr lang="fr-BE" sz="2800" dirty="0" err="1" smtClean="0">
                <a:latin typeface="+mn-lt"/>
              </a:rPr>
              <a:t>wrapper</a:t>
            </a:r>
            <a:endParaRPr lang="fr-BE" sz="2800" dirty="0" smtClean="0">
              <a:latin typeface="+mn-lt"/>
            </a:endParaRPr>
          </a:p>
          <a:p>
            <a:pPr marL="640800" lvl="1" indent="-457200">
              <a:buFont typeface="+mj-lt"/>
              <a:buAutoNum type="arabicPeriod"/>
            </a:pPr>
            <a:endParaRPr lang="fr-BE" sz="2800" dirty="0">
              <a:latin typeface="+mn-lt"/>
            </a:endParaRPr>
          </a:p>
          <a:p>
            <a:pPr marL="640800" lvl="1" indent="-457200">
              <a:buFont typeface="+mj-lt"/>
              <a:buAutoNum type="arabicPeriod"/>
            </a:pPr>
            <a:endParaRPr lang="fr-BE" sz="2800" dirty="0" smtClean="0">
              <a:latin typeface="+mn-lt"/>
            </a:endParaRPr>
          </a:p>
          <a:p>
            <a:pPr marL="640800" lvl="1" indent="-457200">
              <a:buFont typeface="+mj-lt"/>
              <a:buAutoNum type="arabicPeriod"/>
            </a:pPr>
            <a:r>
              <a:rPr lang="fr-BE" sz="2800" dirty="0" smtClean="0">
                <a:latin typeface="+mn-lt"/>
              </a:rPr>
              <a:t>Contexte ( au long terme)</a:t>
            </a:r>
            <a:endParaRPr lang="fr-BE" sz="280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40</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Personnes </a:t>
            </a:r>
            <a:r>
              <a:rPr lang="fr-BE" dirty="0"/>
              <a:t>âgées</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BE" dirty="0" smtClean="0">
                <a:solidFill>
                  <a:schemeClr val="tx1"/>
                </a:solidFill>
              </a:rPr>
              <a:t>L’indépendance de la prise de décision.</a:t>
            </a:r>
          </a:p>
          <a:p>
            <a:pPr marL="857250" lvl="1" indent="-457200" algn="just">
              <a:buFont typeface="Arial" panose="020B0604020202020204" pitchFamily="34" charset="0"/>
              <a:buChar char="•"/>
            </a:pPr>
            <a:endParaRPr lang="fr-BE" dirty="0" smtClean="0">
              <a:solidFill>
                <a:schemeClr val="tx1"/>
              </a:solidFill>
            </a:endParaRPr>
          </a:p>
          <a:p>
            <a:pPr marL="857250" lvl="1" indent="-457200" algn="just">
              <a:buFont typeface="Arial" panose="020B0604020202020204" pitchFamily="34" charset="0"/>
              <a:buChar char="•"/>
            </a:pPr>
            <a:r>
              <a:rPr lang="fr-BE" dirty="0" smtClean="0">
                <a:solidFill>
                  <a:schemeClr val="tx1"/>
                </a:solidFill>
              </a:rPr>
              <a:t>L’exécution des tâches quotidiennes</a:t>
            </a:r>
            <a:r>
              <a:rPr lang="en-US" dirty="0" smtClean="0">
                <a:solidFill>
                  <a:schemeClr val="tx1"/>
                </a:solidFill>
              </a:rPr>
              <a:t>. </a:t>
            </a:r>
          </a:p>
          <a:p>
            <a:pPr marL="857250" lvl="1" indent="-457200" algn="just">
              <a:buFont typeface="Arial" panose="020B0604020202020204" pitchFamily="34" charset="0"/>
              <a:buChar char="•"/>
            </a:pPr>
            <a:endParaRPr lang="en-US" sz="2400" dirty="0"/>
          </a:p>
          <a:p>
            <a:pPr marL="400050" lvl="1" indent="0">
              <a:buNone/>
            </a:pPr>
            <a:endParaRPr lang="en-US" sz="3200" dirty="0" smtClean="0"/>
          </a:p>
          <a:p>
            <a:pPr marL="0" indent="0">
              <a:buNone/>
            </a:pPr>
            <a:endParaRPr lang="en-US" sz="240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5293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a:t>Smart Home </a:t>
            </a:r>
            <a:r>
              <a:rPr lang="fr-BE" sz="4000" dirty="0" smtClean="0"/>
              <a:t>pour personnes âgés</a:t>
            </a:r>
            <a:endParaRPr lang="fr-BE" sz="400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smtClean="0"/>
              <a:t>Agenda</a:t>
            </a:r>
            <a:endParaRPr lang="fr-FR" b="1"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dirty="0" smtClean="0">
                <a:solidFill>
                  <a:schemeClr val="tx1"/>
                </a:solidFill>
              </a:rPr>
              <a:t>Internet des Objets</a:t>
            </a:r>
          </a:p>
          <a:p>
            <a:pPr marL="914400" indent="-914400">
              <a:lnSpc>
                <a:spcPct val="150000"/>
              </a:lnSpc>
              <a:buClr>
                <a:srgbClr val="36A63A"/>
              </a:buClr>
              <a:buFont typeface="+mj-lt"/>
              <a:buAutoNum type="arabicPeriod"/>
            </a:pPr>
            <a:r>
              <a:rPr lang="fr-FR" sz="320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dirty="0" smtClean="0">
                <a:solidFill>
                  <a:schemeClr val="tx1"/>
                </a:solidFill>
              </a:rPr>
              <a:t>Notre proposition: un DSL pour l’</a:t>
            </a:r>
            <a:r>
              <a:rPr lang="fr-FR" sz="3200" dirty="0" err="1" smtClean="0">
                <a:solidFill>
                  <a:schemeClr val="tx1"/>
                </a:solidFill>
              </a:rPr>
              <a:t>IoT</a:t>
            </a:r>
            <a:r>
              <a:rPr lang="fr-FR" sz="3200" dirty="0" smtClean="0">
                <a:solidFill>
                  <a:schemeClr val="tx1"/>
                </a:solidFill>
              </a:rPr>
              <a:t> tenant compte du contexte</a:t>
            </a:r>
            <a:endParaRPr lang="fr-FR" sz="3200" dirty="0">
              <a:solidFill>
                <a:schemeClr val="tx1"/>
              </a:solidFill>
            </a:endParaRPr>
          </a:p>
          <a:p>
            <a:pPr marL="914400" indent="-914400">
              <a:lnSpc>
                <a:spcPct val="150000"/>
              </a:lnSpc>
              <a:buClr>
                <a:srgbClr val="36A63A"/>
              </a:buClr>
              <a:buFont typeface="+mj-lt"/>
              <a:buAutoNum type="arabicPeriod"/>
            </a:pPr>
            <a:r>
              <a:rPr lang="fr-FR" sz="3200" dirty="0" smtClean="0">
                <a:solidFill>
                  <a:schemeClr val="tx1"/>
                </a:solidFill>
              </a:rPr>
              <a:t>Solutions existantes</a:t>
            </a:r>
            <a:endParaRPr lang="fr-FR" sz="3200" dirty="0">
              <a:solidFill>
                <a:schemeClr val="tx1"/>
              </a:solidFill>
            </a:endParaRPr>
          </a:p>
          <a:p>
            <a:pPr marL="914400" indent="-914400">
              <a:lnSpc>
                <a:spcPct val="150000"/>
              </a:lnSpc>
              <a:buClr>
                <a:srgbClr val="36A63A"/>
              </a:buClr>
              <a:buFont typeface="+mj-lt"/>
              <a:buAutoNum type="arabicPeriod"/>
            </a:pPr>
            <a:r>
              <a:rPr lang="fr-FR" sz="320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3" name="Titre 2"/>
          <p:cNvSpPr>
            <a:spLocks noGrp="1"/>
          </p:cNvSpPr>
          <p:nvPr>
            <p:ph type="title"/>
          </p:nvPr>
        </p:nvSpPr>
        <p:spPr/>
        <p:txBody>
          <a:bodyPr/>
          <a:lstStyle/>
          <a:p>
            <a:r>
              <a:rPr lang="fr-BE" dirty="0" smtClean="0"/>
              <a:t>COUCHES EN </a:t>
            </a:r>
            <a:r>
              <a:rPr lang="fr-BE" dirty="0" err="1" smtClean="0"/>
              <a:t>IoT</a:t>
            </a:r>
            <a:endParaRPr lang="fr-BE"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72774</TotalTime>
  <Words>1554</Words>
  <Application>Microsoft Office PowerPoint</Application>
  <PresentationFormat>Affichage à l'écran (4:3)</PresentationFormat>
  <Paragraphs>381</Paragraphs>
  <Slides>40</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40</vt:i4>
      </vt:variant>
    </vt:vector>
  </HeadingPairs>
  <TitlesOfParts>
    <vt:vector size="49" baseType="lpstr">
      <vt:lpstr>ＭＳ Ｐゴシック</vt:lpstr>
      <vt:lpstr>Arial</vt:lpstr>
      <vt:lpstr>Calibri</vt:lpstr>
      <vt:lpstr>Courier New</vt:lpstr>
      <vt:lpstr>Frutiger LT Std 45 Light</vt:lpstr>
      <vt:lpstr>Times New Roman</vt:lpstr>
      <vt:lpstr>Verdana</vt:lpstr>
      <vt:lpstr>Wingdings</vt:lpstr>
      <vt:lpstr>UNamur</vt:lpstr>
      <vt:lpstr>Présentation PowerPoint</vt:lpstr>
      <vt:lpstr>Vieillissement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de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SmartThing</vt:lpstr>
      <vt:lpstr>Comparaison</vt:lpstr>
      <vt:lpstr>HBMS</vt:lpstr>
      <vt:lpstr>Behavior Unit Goal</vt:lpstr>
      <vt:lpstr>HBMS</vt:lpstr>
      <vt:lpstr>Comparaison</vt:lpstr>
      <vt:lpstr>Conclusion</vt:lpstr>
      <vt:lpstr>Futur work</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1281</cp:revision>
  <cp:lastPrinted>2016-08-18T16:35:47Z</cp:lastPrinted>
  <dcterms:created xsi:type="dcterms:W3CDTF">2003-10-08T07:15:15Z</dcterms:created>
  <dcterms:modified xsi:type="dcterms:W3CDTF">2016-09-05T07:20:04Z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